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70" r:id="rId2"/>
    <p:sldId id="271" r:id="rId3"/>
  </p:sldIdLst>
  <p:sldSz cx="9144000" cy="6858000" type="screen4x3"/>
  <p:notesSz cx="7099300" cy="10234613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E0550"/>
    <a:srgbClr val="BE5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ittlere Formatvorlage 1 - Akz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400" d="100"/>
          <a:sy n="400" d="100"/>
        </p:scale>
        <p:origin x="288" y="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3076363" cy="513509"/>
          </a:xfrm>
          <a:prstGeom prst="rect">
            <a:avLst/>
          </a:prstGeom>
        </p:spPr>
        <p:txBody>
          <a:bodyPr vert="horz" lIns="94761" tIns="47380" rIns="94761" bIns="4738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3509"/>
          </a:xfrm>
          <a:prstGeom prst="rect">
            <a:avLst/>
          </a:prstGeom>
        </p:spPr>
        <p:txBody>
          <a:bodyPr vert="horz" lIns="94761" tIns="47380" rIns="94761" bIns="47380" rtlCol="0"/>
          <a:lstStyle>
            <a:lvl1pPr algn="r">
              <a:defRPr sz="1200"/>
            </a:lvl1pPr>
          </a:lstStyle>
          <a:p>
            <a:fld id="{F7228CCA-CB48-425D-B5D1-0B7BD105540E}" type="datetimeFigureOut">
              <a:rPr lang="de-DE" smtClean="0"/>
              <a:t>28.09.2022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721108"/>
            <a:ext cx="3076363" cy="513508"/>
          </a:xfrm>
          <a:prstGeom prst="rect">
            <a:avLst/>
          </a:prstGeom>
        </p:spPr>
        <p:txBody>
          <a:bodyPr vert="horz" lIns="94761" tIns="47380" rIns="94761" bIns="4738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6" y="9721108"/>
            <a:ext cx="3076363" cy="513508"/>
          </a:xfrm>
          <a:prstGeom prst="rect">
            <a:avLst/>
          </a:prstGeom>
        </p:spPr>
        <p:txBody>
          <a:bodyPr vert="horz" lIns="94761" tIns="47380" rIns="94761" bIns="47380" rtlCol="0" anchor="b"/>
          <a:lstStyle>
            <a:lvl1pPr algn="r">
              <a:defRPr sz="1200"/>
            </a:lvl1pPr>
          </a:lstStyle>
          <a:p>
            <a:fld id="{64BB60D9-059B-4867-AA78-A070B960949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42610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30676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169640"/>
            <a:ext cx="4038600" cy="495652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169638"/>
            <a:ext cx="4038600" cy="4956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" y="6344759"/>
            <a:ext cx="57996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87416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Fußzeilenplatzhalter 4"/>
          <p:cNvSpPr>
            <a:spLocks noGrp="1"/>
          </p:cNvSpPr>
          <p:nvPr>
            <p:ph type="ftr" sz="quarter" idx="10"/>
          </p:nvPr>
        </p:nvSpPr>
        <p:spPr>
          <a:xfrm>
            <a:off x="457200" y="6344759"/>
            <a:ext cx="58758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01160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066794" y="336333"/>
            <a:ext cx="6620005" cy="552080"/>
          </a:xfrm>
        </p:spPr>
        <p:txBody>
          <a:bodyPr>
            <a:normAutofit/>
          </a:bodyPr>
          <a:lstStyle>
            <a:lvl1pPr algn="r">
              <a:defRPr sz="2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57200" y="6219499"/>
            <a:ext cx="5791200" cy="365125"/>
          </a:xfrm>
        </p:spPr>
        <p:txBody>
          <a:bodyPr/>
          <a:lstStyle/>
          <a:p>
            <a:r>
              <a:rPr lang="de-DE" dirty="0"/>
              <a:t>Datenquelle: ..</a:t>
            </a:r>
          </a:p>
        </p:txBody>
      </p:sp>
    </p:spTree>
    <p:extLst>
      <p:ext uri="{BB962C8B-B14F-4D97-AF65-F5344CB8AC3E}">
        <p14:creationId xmlns:p14="http://schemas.microsoft.com/office/powerpoint/2010/main" val="334004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" y="6344759"/>
            <a:ext cx="58335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1377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091846" y="274638"/>
            <a:ext cx="6594953" cy="664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139868"/>
            <a:ext cx="8229600" cy="49862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57200" y="6344759"/>
            <a:ext cx="57234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Datenquelle: </a:t>
            </a:r>
            <a:endParaRPr lang="de-DE" dirty="0"/>
          </a:p>
        </p:txBody>
      </p:sp>
      <p:sp>
        <p:nvSpPr>
          <p:cNvPr id="4" name="Textfeld 3"/>
          <p:cNvSpPr txBox="1"/>
          <p:nvPr userDrawn="1"/>
        </p:nvSpPr>
        <p:spPr>
          <a:xfrm>
            <a:off x="5698067" y="6344759"/>
            <a:ext cx="2988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400" dirty="0"/>
              <a:t>www.faszination-rohstoffe.de</a:t>
            </a:r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08" y="224512"/>
            <a:ext cx="1731983" cy="755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3523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</p:sldLayoutIdLst>
  <p:txStyles>
    <p:titleStyle>
      <a:lvl1pPr algn="r" defTabSz="457200" rtl="0" eaLnBrk="1" latinLnBrk="0" hangingPunct="1"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2071243" y="376364"/>
            <a:ext cx="6620005" cy="552080"/>
          </a:xfrm>
        </p:spPr>
        <p:txBody>
          <a:bodyPr>
            <a:normAutofit/>
          </a:bodyPr>
          <a:lstStyle/>
          <a:p>
            <a:r>
              <a:rPr lang="de-DE" dirty="0"/>
              <a:t>Erdöl im Vergleich: Deutschland und Welt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41422" y="6301871"/>
            <a:ext cx="5880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/>
              <a:t>Quelle: </a:t>
            </a:r>
            <a:r>
              <a:rPr lang="nl-NL" sz="1200" i="1" dirty="0"/>
              <a:t>BGR (2022) BGR Energiestudie 2021</a:t>
            </a:r>
            <a:endParaRPr lang="de-DE" sz="1200" i="1" dirty="0"/>
          </a:p>
        </p:txBody>
      </p:sp>
      <p:graphicFrame>
        <p:nvGraphicFramePr>
          <p:cNvPr id="6" name="Tabelle 5">
            <a:extLst>
              <a:ext uri="{FF2B5EF4-FFF2-40B4-BE49-F238E27FC236}">
                <a16:creationId xmlns:a16="http://schemas.microsoft.com/office/drawing/2014/main" id="{0F6406AA-9CD1-497E-8A08-08C3337116F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0462994"/>
              </p:ext>
            </p:extLst>
          </p:nvPr>
        </p:nvGraphicFramePr>
        <p:xfrm>
          <a:off x="216568" y="2021305"/>
          <a:ext cx="8710863" cy="2815390"/>
        </p:xfrm>
        <a:graphic>
          <a:graphicData uri="http://schemas.openxmlformats.org/drawingml/2006/table">
            <a:tbl>
              <a:tblPr firstRow="1" bandRow="1">
                <a:tableStyleId>{1E171933-4619-4E11-9A3F-F7608DF75F80}</a:tableStyleId>
              </a:tblPr>
              <a:tblGrid>
                <a:gridCol w="2743645">
                  <a:extLst>
                    <a:ext uri="{9D8B030D-6E8A-4147-A177-3AD203B41FA5}">
                      <a16:colId xmlns:a16="http://schemas.microsoft.com/office/drawing/2014/main" val="1110916690"/>
                    </a:ext>
                  </a:extLst>
                </a:gridCol>
                <a:gridCol w="2983609">
                  <a:extLst>
                    <a:ext uri="{9D8B030D-6E8A-4147-A177-3AD203B41FA5}">
                      <a16:colId xmlns:a16="http://schemas.microsoft.com/office/drawing/2014/main" val="3461614906"/>
                    </a:ext>
                  </a:extLst>
                </a:gridCol>
                <a:gridCol w="2983609">
                  <a:extLst>
                    <a:ext uri="{9D8B030D-6E8A-4147-A177-3AD203B41FA5}">
                      <a16:colId xmlns:a16="http://schemas.microsoft.com/office/drawing/2014/main" val="1454085273"/>
                    </a:ext>
                  </a:extLst>
                </a:gridCol>
              </a:tblGrid>
              <a:tr h="465042">
                <a:tc>
                  <a:txBody>
                    <a:bodyPr/>
                    <a:lstStyle/>
                    <a:p>
                      <a:r>
                        <a:rPr lang="de-CH" sz="2000" dirty="0"/>
                        <a:t>Erdöl</a:t>
                      </a:r>
                      <a:endParaRPr lang="de-DE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Weltweit (2020)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Deutschland (2020)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62681792"/>
                  </a:ext>
                </a:extLst>
              </a:tr>
              <a:tr h="587587">
                <a:tc>
                  <a:txBody>
                    <a:bodyPr/>
                    <a:lstStyle/>
                    <a:p>
                      <a:r>
                        <a:rPr lang="de-CH" b="1" dirty="0"/>
                        <a:t>Förderung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4,16 </a:t>
                      </a:r>
                      <a:r>
                        <a:rPr lang="de-CH" dirty="0" err="1"/>
                        <a:t>Gt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dirty="0"/>
                        <a:t>1,9 Mio.t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001940"/>
                  </a:ext>
                </a:extLst>
              </a:tr>
              <a:tr h="587587">
                <a:tc>
                  <a:txBody>
                    <a:bodyPr/>
                    <a:lstStyle/>
                    <a:p>
                      <a:r>
                        <a:rPr lang="de-CH" b="1" dirty="0"/>
                        <a:t>Reserven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245 </a:t>
                      </a:r>
                      <a:r>
                        <a:rPr lang="de-CH" dirty="0" err="1"/>
                        <a:t>Gt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17,9 Mio.t</a:t>
                      </a:r>
                      <a:endParaRPr lang="de-DE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12041240"/>
                  </a:ext>
                </a:extLst>
              </a:tr>
              <a:tr h="58758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CH" b="1" dirty="0"/>
                        <a:t>Ressourcen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501 </a:t>
                      </a:r>
                      <a:r>
                        <a:rPr lang="de-CH" dirty="0" err="1"/>
                        <a:t>Gt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240 Mio.t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79140388"/>
                  </a:ext>
                </a:extLst>
              </a:tr>
              <a:tr h="587587">
                <a:tc>
                  <a:txBody>
                    <a:bodyPr/>
                    <a:lstStyle/>
                    <a:p>
                      <a:r>
                        <a:rPr lang="de-CH" b="1" dirty="0"/>
                        <a:t>Verbrauch</a:t>
                      </a:r>
                      <a:endParaRPr lang="de-DE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4,01 Mrd.t</a:t>
                      </a:r>
                      <a:endParaRPr lang="de-DE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CH" dirty="0"/>
                        <a:t>83 Mio.t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96810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846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1893346" y="336333"/>
            <a:ext cx="6793453" cy="552080"/>
          </a:xfrm>
        </p:spPr>
        <p:txBody>
          <a:bodyPr>
            <a:normAutofit fontScale="90000"/>
          </a:bodyPr>
          <a:lstStyle/>
          <a:p>
            <a:r>
              <a:rPr lang="de-DE" dirty="0"/>
              <a:t>Erdöl: Förderung, Reserven und Ressourcen TOP20, 2020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57201" y="6411629"/>
            <a:ext cx="5880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/>
              <a:t>Quelle: </a:t>
            </a:r>
            <a:r>
              <a:rPr lang="nl-NL" sz="1200" i="1" dirty="0"/>
              <a:t>BGR (2022) BGR Energiestudie 2021</a:t>
            </a:r>
            <a:endParaRPr lang="de-DE" sz="1200" i="1" dirty="0"/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08071312-A786-4A80-9648-BD97C95661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701076"/>
              </p:ext>
            </p:extLst>
          </p:nvPr>
        </p:nvGraphicFramePr>
        <p:xfrm>
          <a:off x="121209" y="1166021"/>
          <a:ext cx="8758098" cy="4968000"/>
        </p:xfrm>
        <a:graphic>
          <a:graphicData uri="http://schemas.openxmlformats.org/drawingml/2006/table">
            <a:tbl>
              <a:tblPr firstRow="1">
                <a:tableStyleId>{00A15C55-8517-42AA-B614-E9B94910E393}</a:tableStyleId>
              </a:tblPr>
              <a:tblGrid>
                <a:gridCol w="861128">
                  <a:extLst>
                    <a:ext uri="{9D8B030D-6E8A-4147-A177-3AD203B41FA5}">
                      <a16:colId xmlns:a16="http://schemas.microsoft.com/office/drawing/2014/main" val="926842382"/>
                    </a:ext>
                  </a:extLst>
                </a:gridCol>
                <a:gridCol w="2825878">
                  <a:extLst>
                    <a:ext uri="{9D8B030D-6E8A-4147-A177-3AD203B41FA5}">
                      <a16:colId xmlns:a16="http://schemas.microsoft.com/office/drawing/2014/main" val="3355345736"/>
                    </a:ext>
                  </a:extLst>
                </a:gridCol>
                <a:gridCol w="1459134">
                  <a:extLst>
                    <a:ext uri="{9D8B030D-6E8A-4147-A177-3AD203B41FA5}">
                      <a16:colId xmlns:a16="http://schemas.microsoft.com/office/drawing/2014/main" val="3259044219"/>
                    </a:ext>
                  </a:extLst>
                </a:gridCol>
                <a:gridCol w="1710298">
                  <a:extLst>
                    <a:ext uri="{9D8B030D-6E8A-4147-A177-3AD203B41FA5}">
                      <a16:colId xmlns:a16="http://schemas.microsoft.com/office/drawing/2014/main" val="1125891096"/>
                    </a:ext>
                  </a:extLst>
                </a:gridCol>
                <a:gridCol w="1901660">
                  <a:extLst>
                    <a:ext uri="{9D8B030D-6E8A-4147-A177-3AD203B41FA5}">
                      <a16:colId xmlns:a16="http://schemas.microsoft.com/office/drawing/2014/main" val="2042502998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 fontAlgn="b"/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Region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Förderung [</a:t>
                      </a:r>
                      <a:r>
                        <a:rPr lang="de-DE" sz="1200" u="none" strike="noStrike" dirty="0" err="1">
                          <a:effectLst/>
                          <a:latin typeface="+mn-lt"/>
                        </a:rPr>
                        <a:t>Mt</a:t>
                      </a:r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]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Reserven [</a:t>
                      </a:r>
                      <a:r>
                        <a:rPr lang="de-DE" sz="1200" u="none" strike="noStrike" dirty="0" err="1">
                          <a:effectLst/>
                          <a:latin typeface="+mn-lt"/>
                        </a:rPr>
                        <a:t>Mt</a:t>
                      </a:r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]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Ressourcen [</a:t>
                      </a:r>
                      <a:r>
                        <a:rPr lang="de-DE" sz="1200" u="none" strike="noStrike" dirty="0" err="1">
                          <a:effectLst/>
                          <a:latin typeface="+mn-lt"/>
                        </a:rPr>
                        <a:t>Mt</a:t>
                      </a:r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]</a:t>
                      </a:r>
                      <a:endParaRPr lang="de-DE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7923869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USA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744,7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8.493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117.768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157757392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Russland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512,8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14.767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84.799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336269454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Saudi-Arabien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500,7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39.617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11.800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415238386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Kanada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253,3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26.554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57.170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77569653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Irak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202,0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19.730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6.320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216813645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China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195,0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3.542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29.001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61813365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V. Arab. Emirate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165,6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13.306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4.160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16602463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Brasilien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159,2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1.622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15.206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214987852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Iran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142,7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21.675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7.200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94781835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Kuwait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130,1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13.810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700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286647874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Norwegen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99,7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1.057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2.415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33716785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Mexiko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95,0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815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4.760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89292021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Nigeria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86,9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5.019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5.378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26019483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Kasachstan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86,1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4.082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12.933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304047005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Katar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75,9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3.435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700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359146017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16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Angola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64,5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1.050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5.095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335328864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Algerien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57,6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1.660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1.483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320076019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Vereinigtes Königreich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48,5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340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1.263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321967101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Oman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46,1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 dirty="0">
                          <a:effectLst/>
                          <a:latin typeface="+mn-lt"/>
                        </a:rPr>
                        <a:t>731</a:t>
                      </a:r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u="none" strike="noStrike">
                          <a:effectLst/>
                          <a:latin typeface="+mn-lt"/>
                        </a:rPr>
                        <a:t>1.540</a:t>
                      </a:r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370514888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Kolumbien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41,3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277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1.790</a:t>
                      </a: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27322802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…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de-DE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382514237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Deutschland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1,9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72000" marR="7200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240</a:t>
                      </a:r>
                    </a:p>
                  </a:txBody>
                  <a:tcPr marL="72000" marR="72000" marT="0" marB="0" anchor="b"/>
                </a:tc>
                <a:extLst>
                  <a:ext uri="{0D108BD9-81ED-4DB2-BD59-A6C34878D82A}">
                    <a16:rowId xmlns:a16="http://schemas.microsoft.com/office/drawing/2014/main" val="1703615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50971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188</Words>
  <Application>Microsoft Office PowerPoint</Application>
  <PresentationFormat>Bildschirmpräsentation (4:3)</PresentationFormat>
  <Paragraphs>129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Office-Design</vt:lpstr>
      <vt:lpstr>Erdöl im Vergleich: Deutschland und Welt</vt:lpstr>
      <vt:lpstr>Erdöl: Förderung, Reserven und Ressourcen TOP20, 2020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Kirstin Kleeberg</dc:creator>
  <cp:lastModifiedBy>Kleeberg</cp:lastModifiedBy>
  <cp:revision>57</cp:revision>
  <cp:lastPrinted>2022-09-28T09:29:33Z</cp:lastPrinted>
  <dcterms:created xsi:type="dcterms:W3CDTF">2018-08-20T04:45:56Z</dcterms:created>
  <dcterms:modified xsi:type="dcterms:W3CDTF">2022-09-28T09:43:45Z</dcterms:modified>
</cp:coreProperties>
</file>