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70" r:id="rId2"/>
    <p:sldId id="271" r:id="rId3"/>
    <p:sldId id="274" r:id="rId4"/>
  </p:sldIdLst>
  <p:sldSz cx="9144000" cy="6858000" type="screen4x3"/>
  <p:notesSz cx="7102475" cy="102330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550"/>
    <a:srgbClr val="B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90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513429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513429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r">
              <a:defRPr sz="1200"/>
            </a:lvl1pPr>
          </a:lstStyle>
          <a:p>
            <a:fld id="{F7228CCA-CB48-425D-B5D1-0B7BD105540E}" type="datetimeFigureOut">
              <a:rPr lang="de-DE" smtClean="0"/>
              <a:t>28.09.2022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19600"/>
            <a:ext cx="3077739" cy="513428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r">
              <a:defRPr sz="1200"/>
            </a:lvl1pPr>
          </a:lstStyle>
          <a:p>
            <a:fld id="{64BB60D9-059B-4867-AA78-A070B96094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26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06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69640"/>
            <a:ext cx="4038600" cy="49565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69638"/>
            <a:ext cx="4038600" cy="495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799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4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57200" y="6344759"/>
            <a:ext cx="587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16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6794" y="336333"/>
            <a:ext cx="6620005" cy="552080"/>
          </a:xfrm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219499"/>
            <a:ext cx="5791200" cy="365125"/>
          </a:xfrm>
        </p:spPr>
        <p:txBody>
          <a:bodyPr/>
          <a:lstStyle/>
          <a:p>
            <a:r>
              <a:rPr lang="de-DE" dirty="0"/>
              <a:t>Datenquelle: ..</a:t>
            </a:r>
          </a:p>
        </p:txBody>
      </p:sp>
    </p:spTree>
    <p:extLst>
      <p:ext uri="{BB962C8B-B14F-4D97-AF65-F5344CB8AC3E}">
        <p14:creationId xmlns:p14="http://schemas.microsoft.com/office/powerpoint/2010/main" val="334004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833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7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091846" y="274638"/>
            <a:ext cx="6594953" cy="664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39868"/>
            <a:ext cx="8229600" cy="4986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723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28" y="227471"/>
            <a:ext cx="1741118" cy="759147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5698067" y="6344759"/>
            <a:ext cx="298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www.faszination-rohstoffe.de</a:t>
            </a:r>
          </a:p>
        </p:txBody>
      </p:sp>
    </p:spTree>
    <p:extLst>
      <p:ext uri="{BB962C8B-B14F-4D97-AF65-F5344CB8AC3E}">
        <p14:creationId xmlns:p14="http://schemas.microsoft.com/office/powerpoint/2010/main" val="313352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txStyles>
    <p:titleStyle>
      <a:lvl1pPr algn="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071243" y="376364"/>
            <a:ext cx="6620005" cy="552080"/>
          </a:xfrm>
        </p:spPr>
        <p:txBody>
          <a:bodyPr>
            <a:normAutofit/>
          </a:bodyPr>
          <a:lstStyle/>
          <a:p>
            <a:r>
              <a:rPr lang="de-DE" dirty="0"/>
              <a:t>Erdgas im Vergleich: Deutschland und Welt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422" y="6301871"/>
            <a:ext cx="58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</a:t>
            </a:r>
            <a:r>
              <a:rPr lang="de-DE" sz="1200" dirty="0"/>
              <a:t>LBEG 2021, DESTATIS 2021a in </a:t>
            </a:r>
            <a:r>
              <a:rPr lang="nl-NL" sz="1200" i="1" dirty="0"/>
              <a:t>BGR (2022) BGR Energiestudie 2021</a:t>
            </a:r>
            <a:endParaRPr lang="de-DE" sz="1200" i="1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F6406AA-9CD1-497E-8A08-08C333711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98685"/>
              </p:ext>
            </p:extLst>
          </p:nvPr>
        </p:nvGraphicFramePr>
        <p:xfrm>
          <a:off x="216568" y="2021305"/>
          <a:ext cx="8710863" cy="28153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743645">
                  <a:extLst>
                    <a:ext uri="{9D8B030D-6E8A-4147-A177-3AD203B41FA5}">
                      <a16:colId xmlns:a16="http://schemas.microsoft.com/office/drawing/2014/main" val="1110916690"/>
                    </a:ext>
                  </a:extLst>
                </a:gridCol>
                <a:gridCol w="2983609">
                  <a:extLst>
                    <a:ext uri="{9D8B030D-6E8A-4147-A177-3AD203B41FA5}">
                      <a16:colId xmlns:a16="http://schemas.microsoft.com/office/drawing/2014/main" val="3461614906"/>
                    </a:ext>
                  </a:extLst>
                </a:gridCol>
                <a:gridCol w="2983609">
                  <a:extLst>
                    <a:ext uri="{9D8B030D-6E8A-4147-A177-3AD203B41FA5}">
                      <a16:colId xmlns:a16="http://schemas.microsoft.com/office/drawing/2014/main" val="1454085273"/>
                    </a:ext>
                  </a:extLst>
                </a:gridCol>
              </a:tblGrid>
              <a:tr h="465042">
                <a:tc>
                  <a:txBody>
                    <a:bodyPr/>
                    <a:lstStyle/>
                    <a:p>
                      <a:r>
                        <a:rPr lang="de-CH" sz="2000" dirty="0"/>
                        <a:t>Erdöl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Weltweit (2020)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Deutschland (2020)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2681792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r>
                        <a:rPr lang="de-CH" b="1" dirty="0"/>
                        <a:t>Förderung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3,99 Bill. m</a:t>
                      </a:r>
                      <a:r>
                        <a:rPr lang="de-CH" baseline="30000" dirty="0"/>
                        <a:t>3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5,7 Mrd. m</a:t>
                      </a:r>
                      <a:r>
                        <a:rPr lang="de-CH" baseline="30000" dirty="0"/>
                        <a:t>3</a:t>
                      </a:r>
                      <a:endParaRPr lang="de-DE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001940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r>
                        <a:rPr lang="de-CH" b="1" dirty="0"/>
                        <a:t>Reserven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206 Bill. m</a:t>
                      </a:r>
                      <a:r>
                        <a:rPr lang="de-CH" baseline="30000" dirty="0"/>
                        <a:t>3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22,3 Mrd. m</a:t>
                      </a:r>
                      <a:r>
                        <a:rPr lang="de-CH" baseline="30000" dirty="0"/>
                        <a:t>3</a:t>
                      </a:r>
                      <a:endParaRPr lang="de-DE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041240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b="1" dirty="0"/>
                        <a:t>Ressourcen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630 Bill. m</a:t>
                      </a:r>
                      <a:r>
                        <a:rPr lang="de-CH" baseline="30000" dirty="0"/>
                        <a:t>3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1,36 Bill. </a:t>
                      </a:r>
                      <a:r>
                        <a:rPr lang="de-CH" dirty="0"/>
                        <a:t>m</a:t>
                      </a:r>
                      <a:r>
                        <a:rPr lang="de-CH" baseline="30000" dirty="0"/>
                        <a:t>3</a:t>
                      </a:r>
                      <a:endParaRPr lang="de-DE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140388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r>
                        <a:rPr lang="de-CH" b="1" dirty="0"/>
                        <a:t>Verbrauch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3,85 Bill. m</a:t>
                      </a:r>
                      <a:r>
                        <a:rPr lang="de-CH" baseline="30000" dirty="0"/>
                        <a:t>3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90,8 Mrd. m</a:t>
                      </a:r>
                      <a:r>
                        <a:rPr lang="de-CH" baseline="30000" dirty="0" smtClean="0"/>
                        <a:t>3</a:t>
                      </a:r>
                      <a:endParaRPr lang="de-DE" baseline="30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81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84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Erdgas: Förderung, Reserven und Ressourcen TOP20, 2020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1" y="6411629"/>
            <a:ext cx="58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</a:t>
            </a:r>
            <a:r>
              <a:rPr lang="nl-NL" sz="1200" i="1" dirty="0"/>
              <a:t>BGR (2022) BGR Energiestudie 2021</a:t>
            </a:r>
            <a:endParaRPr lang="de-DE" sz="1200" i="1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08071312-A786-4A80-9648-BD97C9566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74184"/>
              </p:ext>
            </p:extLst>
          </p:nvPr>
        </p:nvGraphicFramePr>
        <p:xfrm>
          <a:off x="121209" y="1166021"/>
          <a:ext cx="8758098" cy="4958147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861128">
                  <a:extLst>
                    <a:ext uri="{9D8B030D-6E8A-4147-A177-3AD203B41FA5}">
                      <a16:colId xmlns:a16="http://schemas.microsoft.com/office/drawing/2014/main" val="926842382"/>
                    </a:ext>
                  </a:extLst>
                </a:gridCol>
                <a:gridCol w="2825878">
                  <a:extLst>
                    <a:ext uri="{9D8B030D-6E8A-4147-A177-3AD203B41FA5}">
                      <a16:colId xmlns:a16="http://schemas.microsoft.com/office/drawing/2014/main" val="3355345736"/>
                    </a:ext>
                  </a:extLst>
                </a:gridCol>
                <a:gridCol w="1459134">
                  <a:extLst>
                    <a:ext uri="{9D8B030D-6E8A-4147-A177-3AD203B41FA5}">
                      <a16:colId xmlns:a16="http://schemas.microsoft.com/office/drawing/2014/main" val="3259044219"/>
                    </a:ext>
                  </a:extLst>
                </a:gridCol>
                <a:gridCol w="1710298">
                  <a:extLst>
                    <a:ext uri="{9D8B030D-6E8A-4147-A177-3AD203B41FA5}">
                      <a16:colId xmlns:a16="http://schemas.microsoft.com/office/drawing/2014/main" val="1125891096"/>
                    </a:ext>
                  </a:extLst>
                </a:gridCol>
                <a:gridCol w="1901660">
                  <a:extLst>
                    <a:ext uri="{9D8B030D-6E8A-4147-A177-3AD203B41FA5}">
                      <a16:colId xmlns:a16="http://schemas.microsoft.com/office/drawing/2014/main" val="204250299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Region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Förderung [</a:t>
                      </a:r>
                      <a:r>
                        <a:rPr lang="de-CH" sz="1200" dirty="0"/>
                        <a:t>Mrd. m</a:t>
                      </a:r>
                      <a:r>
                        <a:rPr lang="de-CH" sz="1200" baseline="30000" dirty="0"/>
                        <a:t>3</a:t>
                      </a:r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Reserven [</a:t>
                      </a:r>
                      <a:r>
                        <a:rPr lang="de-CH" sz="1200" dirty="0"/>
                        <a:t>Mrd. m</a:t>
                      </a:r>
                      <a:r>
                        <a:rPr lang="de-CH" sz="1200" baseline="30000" dirty="0"/>
                        <a:t>3</a:t>
                      </a:r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Ressourcen [</a:t>
                      </a:r>
                      <a:r>
                        <a:rPr lang="de-CH" sz="1200" dirty="0"/>
                        <a:t>Mrd. m</a:t>
                      </a:r>
                      <a:r>
                        <a:rPr lang="de-CH" sz="1200" baseline="30000" dirty="0"/>
                        <a:t>3</a:t>
                      </a:r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792386900"/>
                  </a:ext>
                </a:extLst>
              </a:tr>
              <a:tr h="2061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947,7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12.996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65.531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15775739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Russland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693,4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47.805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3626945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253,8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34.077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41523838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204,8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6.654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7756965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Katar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184,9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23.860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21681364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158,3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26.801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6181336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153,6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27.379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16602463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2.445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21498785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Saudi-Arabien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25.664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94781835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Algerien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2.279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27.320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28664787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Turkmenistan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13.601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371678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Malaysia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8929202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Ägypten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26019483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Indonesien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0404700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Arab. Emirate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9.065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591460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Nigeria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5.848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3532886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2007601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Usbekistan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219671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Vereinigtes Königreich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6.359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70514888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Oman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3.085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2732280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180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38251423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Deutschland</a:t>
                      </a:r>
                    </a:p>
                  </a:txBody>
                  <a:tcPr marL="180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,7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CH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80000" marR="180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1.360</a:t>
                      </a:r>
                    </a:p>
                  </a:txBody>
                  <a:tcPr marL="180000" marR="180000" marT="0" marB="0" anchor="b"/>
                </a:tc>
                <a:extLst>
                  <a:ext uri="{0D108BD9-81ED-4DB2-BD59-A6C34878D82A}">
                    <a16:rowId xmlns:a16="http://schemas.microsoft.com/office/drawing/2014/main" val="170361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09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Erdgas: Verbrauch TOP10, 2020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1" y="6411629"/>
            <a:ext cx="58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</a:t>
            </a:r>
            <a:r>
              <a:rPr lang="nl-NL" sz="1200" i="1" dirty="0"/>
              <a:t>BGR (2022) BGR Energiestudie 2021</a:t>
            </a:r>
            <a:endParaRPr lang="de-DE" sz="1200" i="1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08071312-A786-4A80-9648-BD97C9566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890517"/>
              </p:ext>
            </p:extLst>
          </p:nvPr>
        </p:nvGraphicFramePr>
        <p:xfrm>
          <a:off x="457201" y="1166021"/>
          <a:ext cx="7885106" cy="4203417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990323">
                  <a:extLst>
                    <a:ext uri="{9D8B030D-6E8A-4147-A177-3AD203B41FA5}">
                      <a16:colId xmlns:a16="http://schemas.microsoft.com/office/drawing/2014/main" val="926842382"/>
                    </a:ext>
                  </a:extLst>
                </a:gridCol>
                <a:gridCol w="2603481">
                  <a:extLst>
                    <a:ext uri="{9D8B030D-6E8A-4147-A177-3AD203B41FA5}">
                      <a16:colId xmlns:a16="http://schemas.microsoft.com/office/drawing/2014/main" val="3355345736"/>
                    </a:ext>
                  </a:extLst>
                </a:gridCol>
                <a:gridCol w="2200939">
                  <a:extLst>
                    <a:ext uri="{9D8B030D-6E8A-4147-A177-3AD203B41FA5}">
                      <a16:colId xmlns:a16="http://schemas.microsoft.com/office/drawing/2014/main" val="3259044219"/>
                    </a:ext>
                  </a:extLst>
                </a:gridCol>
                <a:gridCol w="2090363">
                  <a:extLst>
                    <a:ext uri="{9D8B030D-6E8A-4147-A177-3AD203B41FA5}">
                      <a16:colId xmlns:a16="http://schemas.microsoft.com/office/drawing/2014/main" val="1125891096"/>
                    </a:ext>
                  </a:extLst>
                </a:gridCol>
              </a:tblGrid>
              <a:tr h="383720">
                <a:tc>
                  <a:txBody>
                    <a:bodyPr/>
                    <a:lstStyle/>
                    <a:p>
                      <a:pPr algn="ctr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  <a:latin typeface="+mn-lt"/>
                        </a:rPr>
                        <a:t>Region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  <a:latin typeface="+mn-lt"/>
                        </a:rPr>
                        <a:t>Verbrauch [</a:t>
                      </a:r>
                      <a:r>
                        <a:rPr lang="de-CH" sz="1800" dirty="0"/>
                        <a:t>Mrd. m</a:t>
                      </a:r>
                      <a:r>
                        <a:rPr lang="de-CH" sz="1800" baseline="30000" dirty="0"/>
                        <a:t>3</a:t>
                      </a:r>
                      <a:r>
                        <a:rPr lang="de-DE" sz="18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  <a:latin typeface="+mn-lt"/>
                        </a:rPr>
                        <a:t>Anteil [</a:t>
                      </a:r>
                      <a:r>
                        <a:rPr lang="de-CH" sz="1800" dirty="0"/>
                        <a:t>%</a:t>
                      </a:r>
                      <a:r>
                        <a:rPr lang="de-DE" sz="18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792386900"/>
                  </a:ext>
                </a:extLst>
              </a:tr>
              <a:tr h="366217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863,1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1577573922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Russland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488,2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3362694541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320,8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4152383866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233,1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775696536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Saudi-Arabien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2168136452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618133652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1660246358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2149878523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Mexiko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947818359"/>
                  </a:ext>
                </a:extLst>
              </a:tr>
              <a:tr h="38372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Vereinigtes Königreich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</a:t>
                      </a:r>
                    </a:p>
                  </a:txBody>
                  <a:tcPr marL="180000" marR="180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180000" marR="180000" marT="0" marB="0" anchor="ctr"/>
                </a:tc>
                <a:extLst>
                  <a:ext uri="{0D108BD9-81ED-4DB2-BD59-A6C34878D82A}">
                    <a16:rowId xmlns:a16="http://schemas.microsoft.com/office/drawing/2014/main" val="286647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8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174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Erdgas im Vergleich: Deutschland und Welt</vt:lpstr>
      <vt:lpstr>Erdgas: Förderung, Reserven und Ressourcen TOP20, 2020</vt:lpstr>
      <vt:lpstr>Erdgas: Verbrauch TOP10,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Kirstin Kleeberg</dc:creator>
  <cp:lastModifiedBy>Kleeberg</cp:lastModifiedBy>
  <cp:revision>61</cp:revision>
  <cp:lastPrinted>2020-10-13T11:52:04Z</cp:lastPrinted>
  <dcterms:created xsi:type="dcterms:W3CDTF">2018-08-20T04:45:56Z</dcterms:created>
  <dcterms:modified xsi:type="dcterms:W3CDTF">2022-09-28T15:14:43Z</dcterms:modified>
</cp:coreProperties>
</file>