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D92"/>
    <a:srgbClr val="049D00"/>
    <a:srgbClr val="66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48" autoAdjust="0"/>
  </p:normalViewPr>
  <p:slideViewPr>
    <p:cSldViewPr snapToGrid="0" snapToObjects="1">
      <p:cViewPr varScale="1">
        <p:scale>
          <a:sx n="90" d="100"/>
          <a:sy n="90" d="100"/>
        </p:scale>
        <p:origin x="1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B1E08-11BD-4E26-92C6-15EC6568615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D8D8C-B49E-4C31-AE22-9814502FCC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21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06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69640"/>
            <a:ext cx="4038600" cy="49565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69638"/>
            <a:ext cx="4038600" cy="495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4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57200" y="6344759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16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6794" y="336333"/>
            <a:ext cx="6620005" cy="552080"/>
          </a:xfr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219499"/>
            <a:ext cx="8229600" cy="365125"/>
          </a:xfrm>
        </p:spPr>
        <p:txBody>
          <a:bodyPr/>
          <a:lstStyle/>
          <a:p>
            <a:r>
              <a:rPr lang="de-DE" dirty="0"/>
              <a:t>Datenquelle: ..</a:t>
            </a:r>
          </a:p>
        </p:txBody>
      </p:sp>
    </p:spTree>
    <p:extLst>
      <p:ext uri="{BB962C8B-B14F-4D97-AF65-F5344CB8AC3E}">
        <p14:creationId xmlns:p14="http://schemas.microsoft.com/office/powerpoint/2010/main" val="334004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7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091846" y="274638"/>
            <a:ext cx="6594953" cy="664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39868"/>
            <a:ext cx="8229600" cy="4986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8" y="227471"/>
            <a:ext cx="1741118" cy="75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2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a.sachsen.de/zahlen-und-fakten-4077.html" TargetMode="External"/><Relationship Id="rId2" Type="http://schemas.openxmlformats.org/officeDocument/2006/relationships/hyperlink" Target="http://www.oba.sachsen.de/download/2016_11_09_JB2015_Druckfassung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16048" y="336333"/>
            <a:ext cx="6620005" cy="552080"/>
          </a:xfrm>
        </p:spPr>
        <p:txBody>
          <a:bodyPr>
            <a:noAutofit/>
          </a:bodyPr>
          <a:lstStyle/>
          <a:p>
            <a:r>
              <a:rPr lang="de-DE" dirty="0"/>
              <a:t>Gewinnung von Rohstoffen in Sachsen (unter Bergaufsicht, 2015 und 2020)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66183" y="5568330"/>
            <a:ext cx="795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/>
              <a:t>Quelle: </a:t>
            </a:r>
            <a:r>
              <a:rPr lang="de-DE" sz="1100" i="1" baseline="30000" dirty="0" smtClean="0"/>
              <a:t>1)</a:t>
            </a:r>
            <a:r>
              <a:rPr lang="de-DE" sz="1100" i="1" dirty="0" smtClean="0"/>
              <a:t> Sächsisches </a:t>
            </a:r>
            <a:r>
              <a:rPr lang="de-DE" sz="1100" i="1" dirty="0"/>
              <a:t>Oberbergamt (2016) Der Bergbau in Sachsen. Bericht des Sächs. Oberbergamtes und des Landesamtes für Umwelt, Landwirtschaft und Geologie für das Jahr 2015. Abgerufen </a:t>
            </a:r>
            <a:r>
              <a:rPr lang="de-DE" sz="1100" i="1" dirty="0" smtClean="0"/>
              <a:t>unter </a:t>
            </a:r>
            <a:r>
              <a:rPr lang="de-DE" sz="1100" i="1" dirty="0" smtClean="0">
                <a:hlinkClick r:id="rId2"/>
              </a:rPr>
              <a:t>http</a:t>
            </a:r>
            <a:r>
              <a:rPr lang="de-DE" sz="1100" i="1" dirty="0">
                <a:hlinkClick r:id="rId2"/>
              </a:rPr>
              <a:t>://www.oba.sachsen.de/download/2016_11_09_JB2015_Druckfassung.pdf</a:t>
            </a:r>
            <a:r>
              <a:rPr lang="de-DE" sz="1100" i="1" dirty="0"/>
              <a:t> [</a:t>
            </a:r>
            <a:r>
              <a:rPr lang="de-DE" sz="1100" i="1" dirty="0" smtClean="0"/>
              <a:t>10.09.2018], </a:t>
            </a:r>
            <a:r>
              <a:rPr lang="de-DE" sz="1100" i="1" baseline="30000" dirty="0" smtClean="0"/>
              <a:t>2</a:t>
            </a:r>
            <a:r>
              <a:rPr lang="de-DE" sz="1100" i="1" baseline="30000" dirty="0" smtClean="0"/>
              <a:t>) </a:t>
            </a:r>
            <a:r>
              <a:rPr lang="de-DE" sz="1100" i="1" dirty="0" smtClean="0"/>
              <a:t>Sächsisches </a:t>
            </a:r>
            <a:r>
              <a:rPr lang="de-DE" sz="1100" i="1" dirty="0"/>
              <a:t>Oberbergamt (</a:t>
            </a:r>
            <a:r>
              <a:rPr lang="de-DE" sz="1100" i="1" dirty="0" smtClean="0"/>
              <a:t>2023): </a:t>
            </a:r>
            <a:r>
              <a:rPr lang="de-DE" sz="1100" i="1" dirty="0"/>
              <a:t>Zahlen und Fakten. URL: </a:t>
            </a:r>
            <a:r>
              <a:rPr lang="de-DE" sz="1100" i="1" dirty="0">
                <a:hlinkClick r:id="rId3"/>
              </a:rPr>
              <a:t>https://www.oba.sachsen.de/zahlen-und-fakten-4077.html</a:t>
            </a:r>
            <a:r>
              <a:rPr lang="de-DE" sz="1100" i="1" dirty="0"/>
              <a:t> [</a:t>
            </a:r>
            <a:r>
              <a:rPr lang="de-DE" sz="1100" i="1" dirty="0" smtClean="0"/>
              <a:t>28.06.2023]</a:t>
            </a:r>
            <a:endParaRPr lang="de-DE" sz="1100" i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45872"/>
              </p:ext>
            </p:extLst>
          </p:nvPr>
        </p:nvGraphicFramePr>
        <p:xfrm>
          <a:off x="657946" y="1261265"/>
          <a:ext cx="7864660" cy="4289493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077475">
                  <a:extLst>
                    <a:ext uri="{9D8B030D-6E8A-4147-A177-3AD203B41FA5}">
                      <a16:colId xmlns:a16="http://schemas.microsoft.com/office/drawing/2014/main" val="1323463047"/>
                    </a:ext>
                  </a:extLst>
                </a:gridCol>
                <a:gridCol w="2109155">
                  <a:extLst>
                    <a:ext uri="{9D8B030D-6E8A-4147-A177-3AD203B41FA5}">
                      <a16:colId xmlns:a16="http://schemas.microsoft.com/office/drawing/2014/main" val="3539962726"/>
                    </a:ext>
                  </a:extLst>
                </a:gridCol>
                <a:gridCol w="1339015">
                  <a:extLst>
                    <a:ext uri="{9D8B030D-6E8A-4147-A177-3AD203B41FA5}">
                      <a16:colId xmlns:a16="http://schemas.microsoft.com/office/drawing/2014/main" val="973689340"/>
                    </a:ext>
                  </a:extLst>
                </a:gridCol>
                <a:gridCol w="1339015">
                  <a:extLst>
                    <a:ext uri="{9D8B030D-6E8A-4147-A177-3AD203B41FA5}">
                      <a16:colId xmlns:a16="http://schemas.microsoft.com/office/drawing/2014/main" val="2231771385"/>
                    </a:ext>
                  </a:extLst>
                </a:gridCol>
              </a:tblGrid>
              <a:tr h="5193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Rohstoffe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9D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Förderung in 2015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[1.000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t]</a:t>
                      </a:r>
                      <a:r>
                        <a:rPr lang="de-DE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1)</a:t>
                      </a:r>
                      <a:endParaRPr lang="de-DE" sz="1400" baseline="300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9D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Förderung in 2020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[1.000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t]</a:t>
                      </a:r>
                      <a:r>
                        <a:rPr lang="de-DE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2)</a:t>
                      </a:r>
                      <a:endParaRPr lang="de-DE" sz="1400" baseline="300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9D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</a:rPr>
                        <a:t>Förderung in 2021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[1.000</a:t>
                      </a:r>
                      <a:r>
                        <a:rPr lang="de-DE" sz="1400" baseline="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t]</a:t>
                      </a:r>
                      <a:r>
                        <a:rPr lang="de-DE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9D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899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+mn-lt"/>
                        </a:rPr>
                        <a:t>Braunkohle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48200" algn="l"/>
                        </a:tabLst>
                        <a:defRPr/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40.000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27.600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31.900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931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+mn-lt"/>
                        </a:rPr>
                        <a:t>Steine &amp; Erden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163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Gesteine zur Herstellung von Schotter und Splitt oder Werk-/Dekorsteine </a:t>
                      </a:r>
                      <a:endParaRPr lang="de-DE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20.490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19.130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18.420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170729"/>
                  </a:ext>
                </a:extLst>
              </a:tr>
              <a:tr h="276860">
                <a:tc>
                  <a:txBody>
                    <a:bodyPr/>
                    <a:lstStyle/>
                    <a:p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Kiese und Kiessande </a:t>
                      </a:r>
                      <a:endParaRPr lang="de-DE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12.980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12.520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11.460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39722"/>
                  </a:ext>
                </a:extLst>
              </a:tr>
              <a:tr h="276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Quarz- und </a:t>
                      </a:r>
                      <a:r>
                        <a:rPr lang="de-DE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Formsand</a:t>
                      </a: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440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617060"/>
                  </a:ext>
                </a:extLst>
              </a:tr>
              <a:tr h="276860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+mn-lt"/>
                        </a:rPr>
                        <a:t>Industrieminerale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358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4648200" algn="l"/>
                        </a:tabLst>
                      </a:pPr>
                      <a:r>
                        <a:rPr lang="de-DE" sz="1400" b="0" dirty="0">
                          <a:effectLst/>
                          <a:latin typeface="+mn-lt"/>
                        </a:rPr>
                        <a:t>- Kaolin</a:t>
                      </a:r>
                      <a:endParaRPr lang="de-DE" sz="1400" b="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1.350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1.090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1.190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909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Lehm (Ziegelton) </a:t>
                      </a:r>
                      <a:endParaRPr lang="de-DE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759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830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93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b="0" dirty="0">
                          <a:effectLst/>
                          <a:latin typeface="+mn-lt"/>
                        </a:rPr>
                        <a:t>- Kalk und Dolomit</a:t>
                      </a:r>
                      <a:endParaRPr lang="de-DE" sz="1400" b="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510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280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210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385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b="0" dirty="0">
                          <a:effectLst/>
                          <a:latin typeface="+mn-lt"/>
                        </a:rPr>
                        <a:t>- Spezialton</a:t>
                      </a:r>
                      <a:endParaRPr lang="de-DE" sz="1400" b="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230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300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300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99149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b="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- Fluss- und Schwerspat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86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144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Insgesamt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76.860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61.900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648200" algn="l"/>
                        </a:tabLst>
                      </a:pPr>
                      <a:r>
                        <a:rPr lang="de-DE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64.400</a:t>
                      </a:r>
                      <a:endParaRPr lang="de-DE" sz="1400" dirty="0">
                        <a:effectLst/>
                        <a:latin typeface="+mn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9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167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72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Bildschirmpräsentation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MS Mincho</vt:lpstr>
      <vt:lpstr>Office-Design</vt:lpstr>
      <vt:lpstr>Gewinnung von Rohstoffen in Sachsen (unter Bergaufsicht, 2015 und 2020)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Kirstin Kleeberg</dc:creator>
  <cp:lastModifiedBy>Kleeberg</cp:lastModifiedBy>
  <cp:revision>43</cp:revision>
  <dcterms:created xsi:type="dcterms:W3CDTF">2018-08-20T04:45:56Z</dcterms:created>
  <dcterms:modified xsi:type="dcterms:W3CDTF">2023-06-28T12:47:51Z</dcterms:modified>
</cp:coreProperties>
</file>